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61" r:id="rId3"/>
    <p:sldId id="262" r:id="rId4"/>
    <p:sldId id="263" r:id="rId5"/>
    <p:sldId id="264" r:id="rId6"/>
    <p:sldId id="267" r:id="rId7"/>
    <p:sldId id="268" r:id="rId8"/>
    <p:sldId id="269" r:id="rId9"/>
    <p:sldId id="272" r:id="rId10"/>
    <p:sldId id="271" r:id="rId11"/>
    <p:sldId id="270" r:id="rId12"/>
    <p:sldId id="274" r:id="rId13"/>
    <p:sldId id="265" r:id="rId14"/>
    <p:sldId id="258" r:id="rId15"/>
    <p:sldId id="276" r:id="rId16"/>
    <p:sldId id="277" r:id="rId17"/>
    <p:sldId id="278" r:id="rId18"/>
    <p:sldId id="275" r:id="rId19"/>
    <p:sldId id="28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0BF70B4-B153-4654-BE05-007A84B0654D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F312-ABF0-4A3F-8D89-053BB9DD3744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599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F70B4-B153-4654-BE05-007A84B0654D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F312-ABF0-4A3F-8D89-053BB9DD3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84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F70B4-B153-4654-BE05-007A84B0654D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F312-ABF0-4A3F-8D89-053BB9DD3744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218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F70B4-B153-4654-BE05-007A84B0654D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F312-ABF0-4A3F-8D89-053BB9DD3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0373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F70B4-B153-4654-BE05-007A84B0654D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F312-ABF0-4A3F-8D89-053BB9DD3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349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F70B4-B153-4654-BE05-007A84B0654D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F312-ABF0-4A3F-8D89-053BB9DD3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552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F70B4-B153-4654-BE05-007A84B0654D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F312-ABF0-4A3F-8D89-053BB9DD3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211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F70B4-B153-4654-BE05-007A84B0654D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F312-ABF0-4A3F-8D89-053BB9DD3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75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F70B4-B153-4654-BE05-007A84B0654D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F312-ABF0-4A3F-8D89-053BB9DD3744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36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F70B4-B153-4654-BE05-007A84B0654D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F312-ABF0-4A3F-8D89-053BB9DD3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135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F70B4-B153-4654-BE05-007A84B0654D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F312-ABF0-4A3F-8D89-053BB9DD3744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85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0BF70B4-B153-4654-BE05-007A84B0654D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5A2F312-ABF0-4A3F-8D89-053BB9DD3744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81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enedis.fr/pages/bilan-de-mon-territoire/" TargetMode="External"/><Relationship Id="rId2" Type="http://schemas.openxmlformats.org/officeDocument/2006/relationships/hyperlink" Target="https://librairie.ademe.fr/energies-renouvelables-reseaux-et-stockage/6363-energies-renouvelables-reussir-la-transition-ecologique-de-mon-territoire-9791029721779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83EA4EF-8058-EEB1-C787-3B1700051818}"/>
              </a:ext>
            </a:extLst>
          </p:cNvPr>
          <p:cNvSpPr txBox="1"/>
          <p:nvPr/>
        </p:nvSpPr>
        <p:spPr>
          <a:xfrm>
            <a:off x="2053883" y="0"/>
            <a:ext cx="7779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Réunion de concertation publique  5 février 2024</a:t>
            </a:r>
          </a:p>
          <a:p>
            <a:pPr algn="ctr"/>
            <a:endParaRPr lang="fr-FR" sz="2000" dirty="0"/>
          </a:p>
          <a:p>
            <a:pPr algn="ctr"/>
            <a:r>
              <a:rPr lang="fr-FR" sz="2000" dirty="0"/>
              <a:t>Zone d’accélération des énergies renouvelables commune de Santenay</a:t>
            </a:r>
          </a:p>
          <a:p>
            <a:pPr algn="ctr"/>
            <a:endParaRPr lang="fr-FR" dirty="0"/>
          </a:p>
          <a:p>
            <a:pPr algn="ctr"/>
            <a:r>
              <a:rPr lang="fr-FR" sz="4400" dirty="0">
                <a:latin typeface="Informal Roman" panose="030604020304060B0204" pitchFamily="66" charset="0"/>
              </a:rPr>
              <a:t>Bienvenue à TOUS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9FD8AA-A92B-D731-35A3-C3EAE0B6C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883" y="2213096"/>
            <a:ext cx="8163214" cy="411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41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45504D2-0ACB-800F-6C1F-FFC08C1AF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862" y="1095375"/>
            <a:ext cx="9058275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18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D6E0578-DC33-BDE5-BCAB-B17BD40B0C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6775" y="436540"/>
            <a:ext cx="10556195" cy="6217478"/>
          </a:xfrm>
        </p:spPr>
      </p:pic>
    </p:spTree>
    <p:extLst>
      <p:ext uri="{BB962C8B-B14F-4D97-AF65-F5344CB8AC3E}">
        <p14:creationId xmlns:p14="http://schemas.microsoft.com/office/powerpoint/2010/main" val="4071269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145E08A-00CC-688F-E6B6-1394C1E83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87" y="422030"/>
            <a:ext cx="11103928" cy="626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57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DB3AD40C-DCB2-88FD-6966-F185FB2143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351" y="354966"/>
            <a:ext cx="10897817" cy="5953760"/>
          </a:xfrm>
        </p:spPr>
      </p:pic>
    </p:spTree>
    <p:extLst>
      <p:ext uri="{BB962C8B-B14F-4D97-AF65-F5344CB8AC3E}">
        <p14:creationId xmlns:p14="http://schemas.microsoft.com/office/powerpoint/2010/main" val="2770280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5351043-FE6E-0926-88B6-D1BCE03A4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83" y="737694"/>
            <a:ext cx="11092833" cy="576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22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7EEC5-7747-F7AE-5064-348D31F8B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45FE79-B86D-3FDD-4C9A-0CA3135B5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342" y="863621"/>
            <a:ext cx="10405315" cy="576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64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D0DDD-EC35-0882-65E6-C77309E58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0B58763-942B-7C78-C3CD-E6BC06239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78" y="323557"/>
            <a:ext cx="11654224" cy="624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518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B186E-74B2-B10A-28E5-19B03A1A9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6FA64D-CFB9-17DD-C815-6414EFF2E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849" y="379827"/>
            <a:ext cx="12065882" cy="626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38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97D06-E7E3-B2A3-54ED-228C741B8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07ABD62-690F-5726-69C4-008B0C88E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37" y="437990"/>
            <a:ext cx="10066313" cy="538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92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F0FA5-8F9C-4671-DEA8-3D648DF9C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EE07D12-2877-BA72-6061-F19A7350F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437" y="1062037"/>
            <a:ext cx="9001125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92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D12B5-A051-4C38-938A-C906013C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F14564B-D625-E026-47CE-BDA299061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312" y="1028700"/>
            <a:ext cx="871537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169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8BBB88-B4A4-9396-EE4A-0D8B89BCB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Calendrier SANTENAY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33E9B1-6EDE-BEF2-025E-B0A105AC5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8" y="2286000"/>
            <a:ext cx="10603524" cy="402336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Flèche : droite à entaille 3">
            <a:extLst>
              <a:ext uri="{FF2B5EF4-FFF2-40B4-BE49-F238E27FC236}">
                <a16:creationId xmlns:a16="http://schemas.microsoft.com/office/drawing/2014/main" id="{5CC13398-53EF-6E8A-FD9A-E81BA0701F8D}"/>
              </a:ext>
            </a:extLst>
          </p:cNvPr>
          <p:cNvSpPr/>
          <p:nvPr/>
        </p:nvSpPr>
        <p:spPr>
          <a:xfrm>
            <a:off x="559191" y="4896617"/>
            <a:ext cx="10185009" cy="478301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C5A6AE-AA1D-82FE-20FA-0DF9B42BD263}"/>
              </a:ext>
            </a:extLst>
          </p:cNvPr>
          <p:cNvSpPr txBox="1"/>
          <p:nvPr/>
        </p:nvSpPr>
        <p:spPr>
          <a:xfrm>
            <a:off x="279233" y="2914348"/>
            <a:ext cx="1730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Création groupe de travail du conseil municipal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91A6428-3EC6-ED73-910E-D28BF503A723}"/>
              </a:ext>
            </a:extLst>
          </p:cNvPr>
          <p:cNvSpPr txBox="1"/>
          <p:nvPr/>
        </p:nvSpPr>
        <p:spPr>
          <a:xfrm>
            <a:off x="2567060" y="3070640"/>
            <a:ext cx="1569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Réunion avec les agriculteurs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30EB525-C1B4-6CC0-B066-96017BC5456F}"/>
              </a:ext>
            </a:extLst>
          </p:cNvPr>
          <p:cNvSpPr txBox="1"/>
          <p:nvPr/>
        </p:nvSpPr>
        <p:spPr>
          <a:xfrm>
            <a:off x="6003243" y="2249651"/>
            <a:ext cx="15697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Définition stratégie zone </a:t>
            </a:r>
            <a:r>
              <a:rPr lang="fr-FR" dirty="0" err="1"/>
              <a:t>aer</a:t>
            </a:r>
            <a:r>
              <a:rPr lang="fr-FR" dirty="0"/>
              <a:t> communale groupe de travail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3BC460-7F98-AC78-F9AA-25388BE8CD92}"/>
              </a:ext>
            </a:extLst>
          </p:cNvPr>
          <p:cNvSpPr txBox="1"/>
          <p:nvPr/>
        </p:nvSpPr>
        <p:spPr>
          <a:xfrm>
            <a:off x="4315631" y="3100495"/>
            <a:ext cx="13817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Délibération mode de concertation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D0CAE02-939C-0E03-1532-BF21E0FAFC17}"/>
              </a:ext>
            </a:extLst>
          </p:cNvPr>
          <p:cNvSpPr txBox="1"/>
          <p:nvPr/>
        </p:nvSpPr>
        <p:spPr>
          <a:xfrm>
            <a:off x="4469680" y="4950099"/>
            <a:ext cx="1001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13 </a:t>
            </a:r>
            <a:r>
              <a:rPr lang="fr-FR" dirty="0" err="1"/>
              <a:t>déc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3047A26-A7D7-D42B-AF43-3F73A330D15E}"/>
              </a:ext>
            </a:extLst>
          </p:cNvPr>
          <p:cNvSpPr txBox="1"/>
          <p:nvPr/>
        </p:nvSpPr>
        <p:spPr>
          <a:xfrm>
            <a:off x="2876157" y="4959372"/>
            <a:ext cx="737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 </a:t>
            </a:r>
            <a:r>
              <a:rPr lang="fr-FR" dirty="0" err="1"/>
              <a:t>nov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857859-1E6B-EED8-2516-AF8EDBF9873D}"/>
              </a:ext>
            </a:extLst>
          </p:cNvPr>
          <p:cNvSpPr txBox="1"/>
          <p:nvPr/>
        </p:nvSpPr>
        <p:spPr>
          <a:xfrm>
            <a:off x="5979320" y="4986945"/>
            <a:ext cx="1247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24 </a:t>
            </a:r>
            <a:r>
              <a:rPr lang="fr-FR" dirty="0" err="1"/>
              <a:t>janv</a:t>
            </a:r>
            <a:r>
              <a:rPr lang="fr-FR" dirty="0"/>
              <a:t> 24</a:t>
            </a: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FF5203C-077D-744D-B081-7054DCDB0292}"/>
              </a:ext>
            </a:extLst>
          </p:cNvPr>
          <p:cNvSpPr txBox="1"/>
          <p:nvPr/>
        </p:nvSpPr>
        <p:spPr>
          <a:xfrm>
            <a:off x="7527949" y="4980294"/>
            <a:ext cx="1457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 février 24</a:t>
            </a:r>
          </a:p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4F48C8-6D92-5EA4-60DD-FE517E0ADDC2}"/>
              </a:ext>
            </a:extLst>
          </p:cNvPr>
          <p:cNvSpPr txBox="1"/>
          <p:nvPr/>
        </p:nvSpPr>
        <p:spPr>
          <a:xfrm>
            <a:off x="679461" y="4940778"/>
            <a:ext cx="1001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19 </a:t>
            </a:r>
            <a:r>
              <a:rPr lang="fr-FR" dirty="0" err="1"/>
              <a:t>oct</a:t>
            </a:r>
            <a:endParaRPr lang="fr-FR" dirty="0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EFA91AD7-04C4-A0EF-07A3-19107D924583}"/>
              </a:ext>
            </a:extLst>
          </p:cNvPr>
          <p:cNvCxnSpPr>
            <a:cxnSpLocks/>
          </p:cNvCxnSpPr>
          <p:nvPr/>
        </p:nvCxnSpPr>
        <p:spPr>
          <a:xfrm flipV="1">
            <a:off x="1021314" y="4487939"/>
            <a:ext cx="0" cy="408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D45D027-7443-74C5-102E-ADEF38A6EFB6}"/>
              </a:ext>
            </a:extLst>
          </p:cNvPr>
          <p:cNvCxnSpPr>
            <a:cxnSpLocks/>
          </p:cNvCxnSpPr>
          <p:nvPr/>
        </p:nvCxnSpPr>
        <p:spPr>
          <a:xfrm flipV="1">
            <a:off x="6716384" y="4487939"/>
            <a:ext cx="0" cy="408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42E06848-F0EC-65EE-4117-71A1BD8F89EA}"/>
              </a:ext>
            </a:extLst>
          </p:cNvPr>
          <p:cNvCxnSpPr>
            <a:cxnSpLocks/>
          </p:cNvCxnSpPr>
          <p:nvPr/>
        </p:nvCxnSpPr>
        <p:spPr>
          <a:xfrm flipV="1">
            <a:off x="4885241" y="4526357"/>
            <a:ext cx="0" cy="408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5A7D1EEE-6683-C0FD-451D-D964D57FA236}"/>
              </a:ext>
            </a:extLst>
          </p:cNvPr>
          <p:cNvCxnSpPr>
            <a:cxnSpLocks/>
          </p:cNvCxnSpPr>
          <p:nvPr/>
        </p:nvCxnSpPr>
        <p:spPr>
          <a:xfrm flipV="1">
            <a:off x="1478514" y="4945139"/>
            <a:ext cx="0" cy="408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4D56B7D-F748-D4D6-6BCD-FD08309C4585}"/>
              </a:ext>
            </a:extLst>
          </p:cNvPr>
          <p:cNvCxnSpPr>
            <a:cxnSpLocks/>
          </p:cNvCxnSpPr>
          <p:nvPr/>
        </p:nvCxnSpPr>
        <p:spPr>
          <a:xfrm flipV="1">
            <a:off x="3290901" y="4526357"/>
            <a:ext cx="0" cy="408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652472F6-5B37-FAC2-3D8C-FA20063EBA77}"/>
              </a:ext>
            </a:extLst>
          </p:cNvPr>
          <p:cNvCxnSpPr>
            <a:cxnSpLocks/>
          </p:cNvCxnSpPr>
          <p:nvPr/>
        </p:nvCxnSpPr>
        <p:spPr>
          <a:xfrm flipV="1">
            <a:off x="8154955" y="4446979"/>
            <a:ext cx="0" cy="408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4C4A06C9-256E-9D26-4497-968A4027A7B3}"/>
              </a:ext>
            </a:extLst>
          </p:cNvPr>
          <p:cNvCxnSpPr>
            <a:cxnSpLocks/>
          </p:cNvCxnSpPr>
          <p:nvPr/>
        </p:nvCxnSpPr>
        <p:spPr>
          <a:xfrm flipV="1">
            <a:off x="10022292" y="4446979"/>
            <a:ext cx="0" cy="408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94BF413-EF8B-CA73-8B0F-8FA64DB93C4D}"/>
              </a:ext>
            </a:extLst>
          </p:cNvPr>
          <p:cNvSpPr txBox="1"/>
          <p:nvPr/>
        </p:nvSpPr>
        <p:spPr>
          <a:xfrm>
            <a:off x="7588860" y="3523649"/>
            <a:ext cx="1569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Réunion de concertation SANTENAY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CFEA67D-82F0-8C71-E8E2-44A3639947FA}"/>
              </a:ext>
            </a:extLst>
          </p:cNvPr>
          <p:cNvSpPr txBox="1"/>
          <p:nvPr/>
        </p:nvSpPr>
        <p:spPr>
          <a:xfrm>
            <a:off x="9333909" y="3115333"/>
            <a:ext cx="1174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Validation zone </a:t>
            </a:r>
            <a:r>
              <a:rPr lang="fr-FR" dirty="0" err="1"/>
              <a:t>aer</a:t>
            </a:r>
            <a:r>
              <a:rPr lang="fr-FR" dirty="0"/>
              <a:t> conseil municipal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3629955-FF24-0758-418C-9A365E375DEC}"/>
              </a:ext>
            </a:extLst>
          </p:cNvPr>
          <p:cNvSpPr txBox="1"/>
          <p:nvPr/>
        </p:nvSpPr>
        <p:spPr>
          <a:xfrm>
            <a:off x="9211026" y="4929755"/>
            <a:ext cx="1457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15 février 24</a:t>
            </a:r>
          </a:p>
          <a:p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DBD4B3B-E9A0-DD7A-8F5F-C301ADB4E4E2}"/>
              </a:ext>
            </a:extLst>
          </p:cNvPr>
          <p:cNvSpPr txBox="1"/>
          <p:nvPr/>
        </p:nvSpPr>
        <p:spPr>
          <a:xfrm>
            <a:off x="6280628" y="5558669"/>
            <a:ext cx="2494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Convocation individuel des Habitants  et Mise à disposition des fiches </a:t>
            </a:r>
            <a:r>
              <a:rPr lang="fr-FR" dirty="0" err="1"/>
              <a:t>enr</a:t>
            </a:r>
            <a:r>
              <a:rPr lang="fr-FR" dirty="0"/>
              <a:t> sur le site internet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2E757789-2A4A-C378-4F87-4FBC8C8D4882}"/>
              </a:ext>
            </a:extLst>
          </p:cNvPr>
          <p:cNvCxnSpPr>
            <a:cxnSpLocks/>
          </p:cNvCxnSpPr>
          <p:nvPr/>
        </p:nvCxnSpPr>
        <p:spPr>
          <a:xfrm flipV="1">
            <a:off x="7493162" y="5379301"/>
            <a:ext cx="0" cy="408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016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9D002-1463-51BC-D41C-EEE231202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54745"/>
            <a:ext cx="10736463" cy="6583680"/>
          </a:xfrm>
        </p:spPr>
        <p:txBody>
          <a:bodyPr/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sz="1800" b="1" dirty="0">
              <a:solidFill>
                <a:schemeClr val="accent2"/>
              </a:solidFill>
              <a:latin typeface="Arial" panose="020B0604020202020204" pitchFamily="34" charset="0"/>
              <a:ea typeface="Times New Roman" panose="02020603050405020304" pitchFamily="18" charset="0"/>
              <a:hlinkClick r:id="rId2" tooltip="Visiter le site https://librairie.ademe.fr/energies-renouvelables-reseaux-et-stockage/6363-energies-renouvelables-reussir-la-transition-ecologique-de-mon-territoire-9791029721779.html - nouvelle fenêtr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lvl="0" indent="-342900" algn="ctr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8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2" tooltip="Visiter le site https://librairie.ademe.fr/energies-renouvelables-reseaux-et-stockage/6363-energies-renouvelables-reussir-la-transition-ecologique-de-mon-territoire-9791029721779.html - nouvelle fenêt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Construction des zones AER pour  SANTENAY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800" b="1" dirty="0">
                <a:solidFill>
                  <a:schemeClr val="accent2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2" tooltip="Visiter le site https://librairie.ademe.fr/energies-renouvelables-reseaux-et-stockage/6363-energies-renouvelables-reussir-la-transition-ecologique-de-mon-territoire-9791029721779.html - nouvelle fenêt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r>
              <a:rPr lang="fr-FR" sz="1800" b="1" u="none" strike="noStrike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2" tooltip="Visiter le site https://librairie.ademe.fr/energies-renouvelables-reseaux-et-stockage/6363-energies-renouvelables-reussir-la-transition-ecologique-de-mon-territoire-9791029721779.html - nouvelle fenêt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 fiches ENR</a:t>
            </a:r>
            <a:r>
              <a:rPr lang="fr-FR" sz="18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fr-FR" sz="1800" dirty="0">
                <a:solidFill>
                  <a:srgbClr val="3A3A3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réalisées par l’ADEME : solaire thermique, éolien terrestre, géothermie de surface ou profonde, méthanisation, … ces fiches permettent aux élus de mieux comprendre les principaux enjeux de chacune de ces sources d’</a:t>
            </a:r>
            <a:r>
              <a:rPr lang="fr-FR" sz="1800" dirty="0" err="1">
                <a:solidFill>
                  <a:srgbClr val="3A3A3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EnR</a:t>
            </a:r>
            <a:r>
              <a:rPr lang="fr-FR" sz="1800" dirty="0">
                <a:solidFill>
                  <a:srgbClr val="3A3A3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;</a:t>
            </a:r>
            <a:endParaRPr lang="fr-FR" sz="1800" dirty="0">
              <a:solidFill>
                <a:srgbClr val="3A3A3A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800" b="1" u="none" strike="noStrike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3" tooltip="Visiter le site https://data.enedis.fr/pages/bilan-de-mon-territoire/ - nouvelle fenêt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Bilan de mon territoire</a:t>
            </a:r>
            <a:r>
              <a:rPr lang="fr-FR" sz="1800" dirty="0">
                <a:solidFill>
                  <a:srgbClr val="3A3A3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(ENEDIS)</a:t>
            </a:r>
            <a:endParaRPr lang="fr-FR" sz="1800" dirty="0">
              <a:solidFill>
                <a:srgbClr val="3A3A3A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FR" dirty="0"/>
          </a:p>
          <a:p>
            <a:r>
              <a:rPr lang="fr-FR" dirty="0"/>
              <a:t>Zones d’accélération souhaitée sur l’ ensemble du territoire de la commune pour :</a:t>
            </a:r>
          </a:p>
          <a:p>
            <a:r>
              <a:rPr lang="fr-FR" dirty="0"/>
              <a:t>1.Photovoltaïque sur bâtiments toitures et au sol  ( autoconsommation et producteur)</a:t>
            </a:r>
          </a:p>
          <a:p>
            <a:r>
              <a:rPr lang="fr-FR" dirty="0"/>
              <a:t>2.Géothermie profonde et de surface </a:t>
            </a:r>
          </a:p>
          <a:p>
            <a:r>
              <a:rPr lang="fr-FR" dirty="0"/>
              <a:t>3 Bois Energie</a:t>
            </a:r>
          </a:p>
          <a:p>
            <a:endParaRPr lang="fr-FR" dirty="0"/>
          </a:p>
          <a:p>
            <a:r>
              <a:rPr lang="fr-FR" dirty="0"/>
              <a:t>Zone  d’exclusion sur le périmètre de la commune</a:t>
            </a:r>
          </a:p>
          <a:p>
            <a:r>
              <a:rPr lang="fr-FR" dirty="0"/>
              <a:t>Eolien terrestre</a:t>
            </a:r>
          </a:p>
          <a:p>
            <a:r>
              <a:rPr lang="fr-FR" dirty="0"/>
              <a:t>Méthanisation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6B48067A-12E8-2054-B491-0E737A41B7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9161507"/>
              </p:ext>
            </p:extLst>
          </p:nvPr>
        </p:nvGraphicFramePr>
        <p:xfrm>
          <a:off x="4787396" y="1906807"/>
          <a:ext cx="1604963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t d’environnement du Gestionnaire de liaisons" showAsIcon="1" r:id="rId4" imgW="1604520" imgH="491040" progId="Package">
                  <p:embed/>
                </p:oleObj>
              </mc:Choice>
              <mc:Fallback>
                <p:oleObj name="Objet d’environnement du Gestionnaire de liaisons" showAsIcon="1" r:id="rId4" imgW="160452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87396" y="1906807"/>
                        <a:ext cx="1604963" cy="490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426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B1494A9-127D-4310-EFEE-406722156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87" y="557212"/>
            <a:ext cx="10258425" cy="57435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C7C96F0-968B-F50A-A92C-05E75C414796}"/>
              </a:ext>
            </a:extLst>
          </p:cNvPr>
          <p:cNvSpPr txBox="1"/>
          <p:nvPr/>
        </p:nvSpPr>
        <p:spPr>
          <a:xfrm>
            <a:off x="4783015" y="211015"/>
            <a:ext cx="467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 potentiel </a:t>
            </a:r>
            <a:r>
              <a:rPr lang="fr-FR" dirty="0" err="1"/>
              <a:t>Photovoltaique</a:t>
            </a:r>
            <a:r>
              <a:rPr lang="fr-FR" dirty="0"/>
              <a:t> toiture</a:t>
            </a:r>
          </a:p>
        </p:txBody>
      </p:sp>
    </p:spTree>
    <p:extLst>
      <p:ext uri="{BB962C8B-B14F-4D97-AF65-F5344CB8AC3E}">
        <p14:creationId xmlns:p14="http://schemas.microsoft.com/office/powerpoint/2010/main" val="2223899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C89267B-881F-DF58-DD67-193A25449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" y="962025"/>
            <a:ext cx="12087225" cy="49339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3A14550-54F2-57B5-8D0C-5A852CEF76A5}"/>
              </a:ext>
            </a:extLst>
          </p:cNvPr>
          <p:cNvSpPr txBox="1"/>
          <p:nvPr/>
        </p:nvSpPr>
        <p:spPr>
          <a:xfrm>
            <a:off x="3066757" y="140677"/>
            <a:ext cx="157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Géothermie</a:t>
            </a:r>
          </a:p>
        </p:txBody>
      </p:sp>
    </p:spTree>
    <p:extLst>
      <p:ext uri="{BB962C8B-B14F-4D97-AF65-F5344CB8AC3E}">
        <p14:creationId xmlns:p14="http://schemas.microsoft.com/office/powerpoint/2010/main" val="3360278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1D38B34C-1392-08A8-10C5-439BCB6FFD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6201441"/>
              </p:ext>
            </p:extLst>
          </p:nvPr>
        </p:nvGraphicFramePr>
        <p:xfrm>
          <a:off x="528175" y="6367462"/>
          <a:ext cx="635000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t d’environnement du Gestionnaire de liaisons" showAsIcon="1" r:id="rId2" imgW="634680" imgH="491040" progId="Package">
                  <p:embed/>
                </p:oleObj>
              </mc:Choice>
              <mc:Fallback>
                <p:oleObj name="Objet d’environnement du Gestionnaire de liaisons" showAsIcon="1" r:id="rId2" imgW="63468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28175" y="6367462"/>
                        <a:ext cx="635000" cy="490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E4D658E5-756A-A9EC-31EE-4A5ADCDE9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173" y="140677"/>
            <a:ext cx="10181981" cy="666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74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C1ABB-CCC5-5442-CAD0-79B2BC273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801C159-F35D-0ABE-1A38-FD33CF558F03}"/>
              </a:ext>
            </a:extLst>
          </p:cNvPr>
          <p:cNvSpPr txBox="1"/>
          <p:nvPr/>
        </p:nvSpPr>
        <p:spPr>
          <a:xfrm>
            <a:off x="267287" y="267286"/>
            <a:ext cx="1116974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B0F0"/>
                </a:solidFill>
              </a:rPr>
              <a:t>C’est à vous ……</a:t>
            </a:r>
          </a:p>
          <a:p>
            <a:pPr algn="ctr"/>
            <a:endParaRPr lang="fr-FR" sz="3600" b="1" dirty="0">
              <a:solidFill>
                <a:srgbClr val="00B0F0"/>
              </a:solidFill>
            </a:endParaRPr>
          </a:p>
          <a:p>
            <a:r>
              <a:rPr lang="fr-FR" b="1" dirty="0">
                <a:solidFill>
                  <a:srgbClr val="00B0F0"/>
                </a:solidFill>
              </a:rPr>
              <a:t>Vos observations sur les zones d’accélération énergies renouvelables de Santenay?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r>
              <a:rPr lang="fr-FR" dirty="0"/>
              <a:t>Pour RAPPEL nos zones AER</a:t>
            </a:r>
          </a:p>
          <a:p>
            <a:r>
              <a:rPr lang="fr-FR" dirty="0"/>
              <a:t> Zones d’accélération souhaitée sur l’ ensemble du territoire de la commune pour :</a:t>
            </a:r>
          </a:p>
          <a:p>
            <a:r>
              <a:rPr lang="fr-FR" dirty="0"/>
              <a:t>1.Photovoltaïque sur bâtiments toitures et au sol  ( autoconsommation et producteur)</a:t>
            </a:r>
          </a:p>
          <a:p>
            <a:r>
              <a:rPr lang="fr-FR" dirty="0"/>
              <a:t>2.Géothermie profonde et de surface </a:t>
            </a:r>
          </a:p>
          <a:p>
            <a:r>
              <a:rPr lang="fr-FR" dirty="0"/>
              <a:t>3 Bois Energie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Zone  d’exclusion sur le périmètre de la commune</a:t>
            </a:r>
          </a:p>
          <a:p>
            <a:r>
              <a:rPr lang="fr-FR" dirty="0"/>
              <a:t>Eolien terrestre</a:t>
            </a:r>
          </a:p>
          <a:p>
            <a:r>
              <a:rPr lang="fr-FR" dirty="0"/>
              <a:t>Méthanisation </a:t>
            </a:r>
          </a:p>
          <a:p>
            <a:r>
              <a:rPr lang="fr-FR" dirty="0">
                <a:solidFill>
                  <a:srgbClr val="0070C0"/>
                </a:solidFill>
              </a:rPr>
              <a:t>                                           </a:t>
            </a:r>
            <a:endParaRPr lang="fr-FR" dirty="0"/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976FE085-20D5-6419-C2B7-175AB0A60A02}"/>
              </a:ext>
            </a:extLst>
          </p:cNvPr>
          <p:cNvSpPr/>
          <p:nvPr/>
        </p:nvSpPr>
        <p:spPr>
          <a:xfrm>
            <a:off x="2391508" y="450166"/>
            <a:ext cx="1561513" cy="2672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154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1F46054-4C1E-C1A9-422A-2CA464F0D8C1}"/>
              </a:ext>
            </a:extLst>
          </p:cNvPr>
          <p:cNvSpPr txBox="1"/>
          <p:nvPr/>
        </p:nvSpPr>
        <p:spPr>
          <a:xfrm>
            <a:off x="196947" y="98475"/>
            <a:ext cx="10536701" cy="8220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u="sng" dirty="0"/>
              <a:t>Compte rendu de réunion</a:t>
            </a:r>
          </a:p>
          <a:p>
            <a:r>
              <a:rPr lang="fr-FR" dirty="0"/>
              <a:t>23 personnes étaient présentes sur l’ensemble des habitants conviés ( boitage ensemble de </a:t>
            </a:r>
            <a:r>
              <a:rPr lang="fr-FR"/>
              <a:t>la commune), </a:t>
            </a:r>
            <a:r>
              <a:rPr lang="fr-FR" dirty="0"/>
              <a:t>une feuille d’émargement a été disposée à l’entrée de la salle.</a:t>
            </a:r>
          </a:p>
          <a:p>
            <a:r>
              <a:rPr lang="fr-FR" dirty="0"/>
              <a:t> </a:t>
            </a:r>
            <a:r>
              <a:rPr lang="fr-FR" dirty="0" err="1"/>
              <a:t>M.Le</a:t>
            </a:r>
            <a:r>
              <a:rPr lang="fr-FR" dirty="0"/>
              <a:t> Maire a présenté l’ensemble des slides, nous vous remercions pour la qualité et la bienveillance de vos échanges qui nous ont permis de développer notre réunion.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Principales questions posées:</a:t>
            </a:r>
          </a:p>
          <a:p>
            <a:r>
              <a:rPr lang="fr-FR" dirty="0"/>
              <a:t>Quelles sont les aides financières pour les particuliers ?</a:t>
            </a:r>
          </a:p>
          <a:p>
            <a:r>
              <a:rPr lang="fr-FR" dirty="0"/>
              <a:t>As t’on une liste d’entreprises sérieuses pour le photovoltaïque, où appeler?</a:t>
            </a:r>
          </a:p>
          <a:p>
            <a:r>
              <a:rPr lang="fr-FR" dirty="0"/>
              <a:t>As t’on une idée des prix de rachats?</a:t>
            </a:r>
          </a:p>
          <a:p>
            <a:r>
              <a:rPr lang="fr-FR" dirty="0"/>
              <a:t>Comment fonctionne le groupement de producteurs , l’autoconsommation collective?</a:t>
            </a:r>
          </a:p>
          <a:p>
            <a:r>
              <a:rPr lang="fr-FR" dirty="0"/>
              <a:t>Quelle est le prix de ses installations d’énergie renouvelable?</a:t>
            </a:r>
          </a:p>
          <a:p>
            <a:r>
              <a:rPr lang="fr-FR" dirty="0"/>
              <a:t>Crainte sur l’installation d’éolienne.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Quelle  est votre avis sur notre proposition de zones ?</a:t>
            </a:r>
          </a:p>
          <a:p>
            <a:r>
              <a:rPr lang="fr-FR" b="1" dirty="0"/>
              <a:t>L’assemblée émet  un avis unanime favorable sur notre choix de  zone AER sans observation</a:t>
            </a:r>
          </a:p>
          <a:p>
            <a:r>
              <a:rPr lang="fr-FR" dirty="0"/>
              <a:t>Zones d’accélération souhaitée sur l’ ensemble du territoire de la commune pour :</a:t>
            </a:r>
          </a:p>
          <a:p>
            <a:r>
              <a:rPr lang="fr-FR" dirty="0"/>
              <a:t>1.Photovoltaïque sur bâtiments toitures et au sol  ( autoconsommation et producteur)</a:t>
            </a:r>
          </a:p>
          <a:p>
            <a:r>
              <a:rPr lang="fr-FR" dirty="0"/>
              <a:t>2.Géothermie profonde et de surface </a:t>
            </a:r>
          </a:p>
          <a:p>
            <a:r>
              <a:rPr lang="fr-FR" dirty="0"/>
              <a:t>3 Bois Energie</a:t>
            </a:r>
          </a:p>
          <a:p>
            <a:endParaRPr lang="fr-FR" dirty="0"/>
          </a:p>
          <a:p>
            <a:r>
              <a:rPr lang="fr-FR" b="1" dirty="0"/>
              <a:t>L’assemblée émet  un avis unanime favorable sur notre choix de  zone d’exclusion sans observation</a:t>
            </a:r>
          </a:p>
          <a:p>
            <a:r>
              <a:rPr lang="fr-FR" dirty="0"/>
              <a:t>Zone  d’exclusion sur le périmètre de la commune</a:t>
            </a:r>
          </a:p>
          <a:p>
            <a:r>
              <a:rPr lang="fr-FR" dirty="0"/>
              <a:t>Eolien terrestre</a:t>
            </a:r>
          </a:p>
          <a:p>
            <a:r>
              <a:rPr lang="fr-FR" dirty="0"/>
              <a:t>Méthanisation </a:t>
            </a: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33825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301</TotalTime>
  <Words>471</Words>
  <Application>Microsoft Office PowerPoint</Application>
  <PresentationFormat>Grand écran</PresentationFormat>
  <Paragraphs>77</Paragraphs>
  <Slides>19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9" baseType="lpstr">
      <vt:lpstr>Arial</vt:lpstr>
      <vt:lpstr>Calibri</vt:lpstr>
      <vt:lpstr>Informal Roman</vt:lpstr>
      <vt:lpstr>Symbol</vt:lpstr>
      <vt:lpstr>Tw Cen MT</vt:lpstr>
      <vt:lpstr>Tw Cen MT Condensed</vt:lpstr>
      <vt:lpstr>Wingdings</vt:lpstr>
      <vt:lpstr>Wingdings 3</vt:lpstr>
      <vt:lpstr>Intégral</vt:lpstr>
      <vt:lpstr>Objet d’environnement du Gestionnaire de liaisons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Calendrier SANTENAY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Loi APER réunion du 2 novembre 2023</dc:title>
  <dc:creator>alain Prot</dc:creator>
  <cp:lastModifiedBy>alain Prot</cp:lastModifiedBy>
  <cp:revision>12</cp:revision>
  <dcterms:created xsi:type="dcterms:W3CDTF">2023-11-02T08:03:09Z</dcterms:created>
  <dcterms:modified xsi:type="dcterms:W3CDTF">2024-02-06T20:08:45Z</dcterms:modified>
</cp:coreProperties>
</file>